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4" r:id="rId26"/>
    <p:sldId id="285" r:id="rId27"/>
    <p:sldId id="286" r:id="rId28"/>
    <p:sldId id="281" r:id="rId29"/>
    <p:sldId id="287" r:id="rId30"/>
  </p:sldIdLst>
  <p:sldSz cx="18288000" cy="10287000"/>
  <p:notesSz cx="6858000" cy="9144000"/>
  <p:embeddedFontLst>
    <p:embeddedFont>
      <p:font typeface="Agency FB" pitchFamily="34" charset="0"/>
      <p:regular r:id="rId32"/>
      <p:bold r:id="rId33"/>
    </p:embeddedFont>
    <p:embeddedFont>
      <p:font typeface="Book Antiqua" pitchFamily="18" charset="0"/>
      <p:regular r:id="rId34"/>
      <p:bold r:id="rId35"/>
      <p:italic r:id="rId36"/>
      <p:boldItalic r:id="rId37"/>
    </p:embeddedFont>
    <p:embeddedFont>
      <p:font typeface="Times New Roman MT" charset="0"/>
      <p:regular r:id="rId38"/>
    </p:embeddedFont>
    <p:embeddedFont>
      <p:font typeface="Wingdings 2" pitchFamily="18" charset="2"/>
      <p:regular r:id="rId39"/>
    </p:embeddedFont>
    <p:embeddedFont>
      <p:font typeface="Wingdings 3" pitchFamily="18" charset="2"/>
      <p:regular r:id="rId40"/>
    </p:embeddedFont>
    <p:embeddedFont>
      <p:font typeface="Lucida Sans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93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89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85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82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78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74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71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257" autoAdjust="0"/>
    <p:restoredTop sz="94622" autoAdjust="0"/>
  </p:normalViewPr>
  <p:slideViewPr>
    <p:cSldViewPr>
      <p:cViewPr varScale="1">
        <p:scale>
          <a:sx n="41" d="100"/>
          <a:sy n="41" d="100"/>
        </p:scale>
        <p:origin x="-792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1828-0184-43E6-8A6C-1EFBBCF53FCA}" type="datetimeFigureOut">
              <a:rPr lang="en-IN" smtClean="0"/>
              <a:pPr/>
              <a:t>12-02-2026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D6725-8B79-47C7-80C4-B34FC0BBD6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08752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93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89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85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82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78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74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71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D6725-8B79-47C7-80C4-B34FC0BBD633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70055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D6725-8B79-47C7-80C4-B34FC0BBD633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8152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44060" y="2057400"/>
            <a:ext cx="16459200" cy="2743200"/>
          </a:xfrm>
        </p:spPr>
        <p:txBody>
          <a:bodyPr vert="horz" lIns="81642" tIns="0" rIns="81642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86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997547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816422" indent="0" algn="ctr">
              <a:buNone/>
            </a:lvl2pPr>
            <a:lvl3pPr marL="1632844" indent="0" algn="ctr">
              <a:buNone/>
            </a:lvl3pPr>
            <a:lvl4pPr marL="2449266" indent="0" algn="ctr">
              <a:buNone/>
            </a:lvl4pPr>
            <a:lvl5pPr marL="3265688" indent="0" algn="ctr">
              <a:buNone/>
            </a:lvl5pPr>
            <a:lvl6pPr marL="4082110" indent="0" algn="ctr">
              <a:buNone/>
            </a:lvl6pPr>
            <a:lvl7pPr marL="4898532" indent="0" algn="ctr">
              <a:buNone/>
            </a:lvl7pPr>
            <a:lvl8pPr marL="5714954" indent="0" algn="ctr">
              <a:buNone/>
            </a:lvl8pPr>
            <a:lvl9pPr marL="6531376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8"/>
            <a:ext cx="4114800" cy="8777288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914400"/>
            <a:ext cx="14173200" cy="27432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86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0" y="3761679"/>
            <a:ext cx="14173200" cy="2264568"/>
          </a:xfrm>
        </p:spPr>
        <p:txBody>
          <a:bodyPr anchor="t"/>
          <a:lstStyle>
            <a:lvl1pPr marL="130628" indent="0" algn="l">
              <a:buNone/>
              <a:defRPr sz="3600">
                <a:solidFill>
                  <a:schemeClr val="tx1"/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00" y="9625013"/>
            <a:ext cx="1524000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1"/>
            <a:ext cx="8077200" cy="6788945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400301"/>
            <a:ext cx="8077200" cy="6788945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9575"/>
            <a:ext cx="16459200" cy="17145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69"/>
            <a:ext cx="8080376" cy="1126331"/>
          </a:xfrm>
        </p:spPr>
        <p:txBody>
          <a:bodyPr anchor="ctr"/>
          <a:lstStyle>
            <a:lvl1pPr marL="0" indent="0">
              <a:buNone/>
              <a:defRPr sz="4300" b="0" cap="all" baseline="0">
                <a:solidFill>
                  <a:schemeClr val="tx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290051" y="2302669"/>
            <a:ext cx="8083550" cy="1126331"/>
          </a:xfrm>
        </p:spPr>
        <p:txBody>
          <a:bodyPr anchor="ctr"/>
          <a:lstStyle>
            <a:lvl1pPr marL="0" indent="0">
              <a:buNone/>
              <a:defRPr sz="4300" b="0" cap="all" baseline="0">
                <a:solidFill>
                  <a:schemeClr val="tx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14400" y="3543301"/>
            <a:ext cx="8080376" cy="5645945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543301"/>
            <a:ext cx="8083550" cy="5645945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09575"/>
            <a:ext cx="6016626" cy="1743075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39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1" y="2286001"/>
            <a:ext cx="6016626" cy="6903245"/>
          </a:xfrm>
        </p:spPr>
        <p:txBody>
          <a:bodyPr/>
          <a:lstStyle>
            <a:lvl1pPr marL="0" indent="0">
              <a:buNone/>
              <a:defRPr sz="2500"/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150100" y="409576"/>
            <a:ext cx="10223500" cy="8779670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900"/>
            </a:lvl3pPr>
            <a:lvl4pPr>
              <a:defRPr sz="36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914400"/>
            <a:ext cx="10972800" cy="783432"/>
          </a:xfrm>
        </p:spPr>
        <p:txBody>
          <a:bodyPr lIns="81642" rIns="81642" bIns="0" anchor="b">
            <a:sp3d prstMaterial="softEdge"/>
          </a:bodyPr>
          <a:lstStyle>
            <a:lvl1pPr algn="ctr">
              <a:buNone/>
              <a:defRPr sz="36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57600" y="2747962"/>
            <a:ext cx="10972800" cy="59436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57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0" y="1750181"/>
            <a:ext cx="10972800" cy="795528"/>
          </a:xfrm>
        </p:spPr>
        <p:txBody>
          <a:bodyPr lIns="81642" tIns="81642" rIns="81642" anchor="t"/>
          <a:lstStyle>
            <a:lvl1pPr marL="0" indent="0" algn="ctr">
              <a:buNone/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163284" tIns="81642" rIns="163284" bIns="81642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9200" cy="7063740"/>
          </a:xfrm>
          <a:prstGeom prst="rect">
            <a:avLst/>
          </a:prstGeom>
        </p:spPr>
        <p:txBody>
          <a:bodyPr vert="horz" lIns="163284" tIns="81642" rIns="163284" bIns="81642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914400" y="9625013"/>
            <a:ext cx="4267200" cy="547688"/>
          </a:xfrm>
          <a:prstGeom prst="rect">
            <a:avLst/>
          </a:prstGeom>
        </p:spPr>
        <p:txBody>
          <a:bodyPr vert="horz" lIns="163284" tIns="81642" rIns="163284" bIns="81642" anchor="b"/>
          <a:lstStyle>
            <a:lvl1pPr algn="l" eaLnBrk="1" latinLnBrk="0" hangingPunct="1">
              <a:defRPr kumimoji="0" sz="21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48400" y="9625013"/>
            <a:ext cx="5791200" cy="547688"/>
          </a:xfrm>
          <a:prstGeom prst="rect">
            <a:avLst/>
          </a:prstGeom>
        </p:spPr>
        <p:txBody>
          <a:bodyPr vert="horz" lIns="163284" tIns="81642" rIns="163284" bIns="81642" anchor="b"/>
          <a:lstStyle>
            <a:lvl1pPr algn="ctr" eaLnBrk="1" latinLnBrk="0" hangingPunct="1">
              <a:defRPr kumimoji="0" sz="21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5849600" y="9625013"/>
            <a:ext cx="1524000" cy="547688"/>
          </a:xfrm>
          <a:prstGeom prst="rect">
            <a:avLst/>
          </a:prstGeom>
        </p:spPr>
        <p:txBody>
          <a:bodyPr vert="horz" lIns="0" tIns="81642" rIns="0" bIns="81642" anchor="b"/>
          <a:lstStyle>
            <a:lvl1pPr algn="r" eaLnBrk="1" latinLnBrk="0" hangingPunct="1">
              <a:defRPr kumimoji="0" sz="21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latinLnBrk="0" hangingPunct="1">
        <a:spcBef>
          <a:spcPct val="0"/>
        </a:spcBef>
        <a:buNone/>
        <a:defRPr kumimoji="0" sz="73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79706" indent="-7347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5000" kern="1200">
          <a:solidFill>
            <a:schemeClr val="tx1"/>
          </a:solidFill>
          <a:latin typeface="+mn-lt"/>
          <a:ea typeface="+mn-ea"/>
          <a:cs typeface="+mn-cs"/>
        </a:defRPr>
      </a:lvl1pPr>
      <a:lvl2pPr marL="1551202" indent="-506182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024727" indent="-408211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416609" indent="-326569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759506" indent="-326569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3151389" indent="-326569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3510615" indent="-32656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869840" indent="-32656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229066" indent="-32656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13496EC-A363-350A-01CE-FDA24AFD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354" y="9696368"/>
            <a:ext cx="2924584" cy="590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FEF547-3279-EEC8-43FA-18AA144B10DA}"/>
              </a:ext>
            </a:extLst>
          </p:cNvPr>
          <p:cNvSpPr txBox="1"/>
          <p:nvPr/>
        </p:nvSpPr>
        <p:spPr>
          <a:xfrm>
            <a:off x="5181600" y="2705101"/>
            <a:ext cx="6324600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n-IN" sz="3200" dirty="0" smtClean="0">
                <a:solidFill>
                  <a:srgbClr val="FFFF00"/>
                </a:solidFill>
                <a:latin typeface="Heading Now 61-68" panose="020B0604020202020204" charset="0"/>
              </a:rPr>
              <a:t>T</a:t>
            </a:r>
            <a:endParaRPr lang="en-IN" sz="3200" dirty="0">
              <a:solidFill>
                <a:srgbClr val="FFFF00"/>
              </a:solidFill>
              <a:latin typeface="Heading Now 61-68" panose="020B0604020202020204" charset="0"/>
            </a:endParaRPr>
          </a:p>
        </p:txBody>
      </p:sp>
      <p:pic>
        <p:nvPicPr>
          <p:cNvPr id="12" name="Picture 11" descr="ChatGPT Image Feb 5, 2026, 11_12_0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86" y="571468"/>
            <a:ext cx="14001848" cy="8929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03015" y="9258301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850584" y="2000230"/>
            <a:ext cx="9408716" cy="7540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  <a:latin typeface="Agency FB" pitchFamily="34" charset="0"/>
                <a:ea typeface="Times New Roman MT"/>
                <a:cs typeface="Times New Roman" panose="02020603050405020304" pitchFamily="18" charset="0"/>
                <a:sym typeface="Times New Roman MT"/>
              </a:rPr>
              <a:t> 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output shows 0 for all columns, which means there are no null or missing values in the dataset.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All important attributes such as Product name, Price, Ratings, Features, Reviews, etc., were successfully scraped without loss of information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Since there are no missing values, the dataset is more reliable and suitable for further analysis and visualization.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Times New Roman MT"/>
              </a:rPr>
              <a:t> 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 null values are absent, there is no requirement for data imputation techniques like mean, median, or forward filling.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null-free dataset can be directly used for price comparison, rating analysis, and trend identification.</a:t>
            </a:r>
          </a:p>
          <a:p>
            <a:pPr marL="457196" indent="-457196">
              <a:lnSpc>
                <a:spcPts val="4875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900" dirty="0">
              <a:solidFill>
                <a:schemeClr val="bg1"/>
              </a:solidFill>
              <a:latin typeface="Times New Roman" pitchFamily="18" charset="0"/>
              <a:ea typeface="Times New Roman MT"/>
              <a:cs typeface="Times New Roman" pitchFamily="18" charset="0"/>
              <a:sym typeface="Times New Roman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153B98E-3343-A39E-8CD8-EDCE575D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8" name="Picture 7" descr="Capture datacleaning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45" y="6500824"/>
            <a:ext cx="4929222" cy="2428892"/>
          </a:xfrm>
          <a:prstGeom prst="rect">
            <a:avLst/>
          </a:prstGeom>
        </p:spPr>
      </p:pic>
      <p:pic>
        <p:nvPicPr>
          <p:cNvPr id="11" name="Picture 10" descr="Capture datacleanin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44" y="2214544"/>
            <a:ext cx="4857784" cy="3929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7126" y="1071534"/>
            <a:ext cx="6843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DATA CLEANING STEPS</a:t>
            </a:r>
            <a:endParaRPr lang="en-US" sz="4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14911" y="7143765"/>
            <a:ext cx="1666253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5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ea typeface="Times New Roman MT"/>
                <a:cs typeface="Times New Roman" pitchFamily="18" charset="0"/>
                <a:sym typeface="Times New Roman MT"/>
              </a:rPr>
              <a:t>• No duplicate records are present in the dataset.</a:t>
            </a:r>
          </a:p>
          <a:p>
            <a:pPr>
              <a:lnSpc>
                <a:spcPts val="4405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Times New Roman" pitchFamily="18" charset="0"/>
              <a:ea typeface="Times New Roman MT"/>
              <a:cs typeface="Times New Roman" pitchFamily="18" charset="0"/>
              <a:sym typeface="Times New Roman MT"/>
            </a:endParaRPr>
          </a:p>
          <a:p>
            <a:pPr>
              <a:lnSpc>
                <a:spcPts val="4405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ea typeface="Times New Roman MT"/>
                <a:cs typeface="Times New Roman" pitchFamily="18" charset="0"/>
                <a:sym typeface="Times New Roman MT"/>
              </a:rPr>
              <a:t>• This confirms each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ea typeface="Times New Roman MT"/>
                <a:cs typeface="Times New Roman" pitchFamily="18" charset="0"/>
                <a:sym typeface="Times New Roman MT"/>
              </a:rPr>
              <a:t>product 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ea typeface="Times New Roman MT"/>
                <a:cs typeface="Times New Roman" pitchFamily="18" charset="0"/>
                <a:sym typeface="Times New Roman MT"/>
              </a:rPr>
              <a:t>is unique and reliable.</a:t>
            </a:r>
          </a:p>
          <a:p>
            <a:pPr>
              <a:lnSpc>
                <a:spcPts val="4405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Times New Roman" pitchFamily="18" charset="0"/>
              <a:ea typeface="Times New Roman MT"/>
              <a:cs typeface="Times New Roman" pitchFamily="18" charset="0"/>
              <a:sym typeface="Times New Roman MT"/>
            </a:endParaRPr>
          </a:p>
          <a:p>
            <a:pPr>
              <a:lnSpc>
                <a:spcPts val="4405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ea typeface="Times New Roman MT"/>
                <a:cs typeface="Times New Roman" pitchFamily="18" charset="0"/>
                <a:sym typeface="Times New Roman MT"/>
              </a:rPr>
              <a:t>• Duplicate handling is not required before analysis.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75771" y="2202522"/>
            <a:ext cx="12674030" cy="439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gency FB" pitchFamily="34" charset="0"/>
                <a:ea typeface="Times New Roman MT"/>
                <a:cs typeface="Times New Roman" panose="02020603050405020304" pitchFamily="18" charset="0"/>
                <a:sym typeface="Times New Roman MT"/>
              </a:rPr>
              <a:t> </a:t>
            </a:r>
            <a:r>
              <a:rPr lang="en-US" sz="2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Missing values were handled across all columns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Times New Roman MT"/>
              </a:rPr>
              <a:t> </a:t>
            </a:r>
            <a:r>
              <a:rPr lang="en-US" sz="2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 null values remain in the dataset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Times New Roman MT"/>
              </a:rPr>
              <a:t> </a:t>
            </a:r>
            <a:r>
              <a:rPr lang="en-US" sz="2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Duplicate records were identified earlier and removed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Times New Roman MT"/>
              </a:rPr>
              <a:t> </a:t>
            </a:r>
            <a:r>
              <a:rPr lang="en-US" sz="2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Dataset is clean, consistent, and analysis-ready</a:t>
            </a:r>
            <a:endParaRPr lang="en-US" sz="2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Times New Roman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85579CD-8671-6F6C-DD4F-DCA32C80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7" y="7429517"/>
            <a:ext cx="4786346" cy="25003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38B60E1-09CA-D90A-0300-2B4DF33E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9" name="Picture 8" descr="Capture dataclean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65" y="1928791"/>
            <a:ext cx="4214842" cy="45720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8564" y="857220"/>
            <a:ext cx="16599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CHECKING NULL VALUES AND REMOVING DUPLICATE VALUES </a:t>
            </a:r>
            <a:endParaRPr lang="en-US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7C90F10-E7E2-79A4-84B7-FA5D1792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6" name="Picture 5" descr="Screenshot (15).png"/>
          <p:cNvPicPr>
            <a:picLocks noChangeAspect="1"/>
          </p:cNvPicPr>
          <p:nvPr/>
        </p:nvPicPr>
        <p:blipFill>
          <a:blip r:embed="rId3"/>
          <a:srcRect l="4739" t="10526" r="3791" b="5212"/>
          <a:stretch>
            <a:fillRect/>
          </a:stretch>
        </p:blipFill>
        <p:spPr>
          <a:xfrm>
            <a:off x="1785887" y="1357286"/>
            <a:ext cx="13787534" cy="7929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2100" y="428592"/>
            <a:ext cx="57534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CLEANED DATASET</a:t>
            </a:r>
            <a:endParaRPr lang="en-US" sz="4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1" y="1500162"/>
            <a:ext cx="10141442" cy="7412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dataset contains 2376 records and 13 columns, providing a rich dataset for analysis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There are no missing values in most columns, indicating good data quality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data includes a mix of numeric (price, ratings, capacity, review counts) and categorical features (product name, machine type, features, reviews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 type has some missing values (1880 non-null), which may require data cleaning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Overall, the dataset is well-structured and suitable for exploratory data analysis and modeling</a:t>
            </a:r>
          </a:p>
          <a:p>
            <a:pPr algn="just">
              <a:lnSpc>
                <a:spcPts val="3911"/>
              </a:lnSpc>
            </a:pPr>
            <a:endParaRPr lang="en-US" sz="3600" dirty="0">
              <a:solidFill>
                <a:schemeClr val="bg1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8BB06F4-014D-F063-2046-3BB4474F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7" name="Picture 6" descr="Capture of inf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0" y="1571602"/>
            <a:ext cx="5572164" cy="69294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9092" y="428592"/>
            <a:ext cx="7104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CHECK  DATA  STRUCTURE</a:t>
            </a:r>
            <a:endParaRPr lang="en-US"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346C441-39BC-83F3-4967-5CF992A0A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9" name="Picture 8" descr="Capture describ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82" y="1928790"/>
            <a:ext cx="15787798" cy="70723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4316" y="785782"/>
            <a:ext cx="552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NUMERICAL DATA</a:t>
            </a:r>
            <a:endParaRPr lang="en-US" sz="4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495841" y="9614477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14580" y="357155"/>
            <a:ext cx="10144196" cy="476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4800" b="1" i="1" dirty="0" smtClean="0"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 </a:t>
            </a:r>
            <a:endParaRPr lang="en-US" sz="4800" b="1" i="1" dirty="0"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844F3E7-1681-A01B-2374-0BE2D482C964}"/>
              </a:ext>
            </a:extLst>
          </p:cNvPr>
          <p:cNvSpPr txBox="1"/>
          <p:nvPr/>
        </p:nvSpPr>
        <p:spPr>
          <a:xfrm>
            <a:off x="8929686" y="2000228"/>
            <a:ext cx="7910514" cy="8048355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Right-skewed distribution</a:t>
            </a:r>
            <a:b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Most products are concentrated at lower   price ranges 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Majority of prices between ₹7,000 – ₹15,000</a:t>
            </a:r>
            <a:b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range has the highest frequency, indicating it is the most common and affordable segment.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Peak around ₹9,000 – ₹12,000</a:t>
            </a:r>
            <a:b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tallest bars and KDE peak suggest this is the dominant price bracket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48" indent="-285748">
              <a:buFont typeface="Arial" pitchFamily="34" charset="0"/>
              <a:buChar char="•"/>
            </a:pPr>
            <a:endParaRPr lang="en-US" sz="27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B0DE431-C1A0-4282-DD14-704E1B36C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8" name="Picture 7" descr="Capture OF UNI V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65" y="2357419"/>
            <a:ext cx="7929618" cy="614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5754" y="1857352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UNIVARIANT ANALYSIS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8564" y="928658"/>
            <a:ext cx="4339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VISUALIZATION</a:t>
            </a:r>
            <a:endParaRPr lang="en-US"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43395" y="9522488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58D240B-1F49-305F-52C5-5C899D678530}"/>
              </a:ext>
            </a:extLst>
          </p:cNvPr>
          <p:cNvSpPr txBox="1"/>
          <p:nvPr/>
        </p:nvSpPr>
        <p:spPr>
          <a:xfrm rot="10800000" flipH="1" flipV="1">
            <a:off x="8572496" y="2071666"/>
            <a:ext cx="7887910" cy="6822378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Median price ≈ ₹11,000, showing the typical product cost.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prices lie between ₹8,000 – ₹15,000, indicating a strong mid-range segment.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Right-skewed distribution with several high-price outliers.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Few premium products priced above ₹30,000 – ₹60,000.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Overall, the data shows high price variation with focus on affordable products.</a:t>
            </a:r>
          </a:p>
          <a:p>
            <a:endParaRPr lang="en-US" sz="2900" b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319AED9-ED35-371A-DC89-3C790F17D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7" name="Picture 6" descr="price boxplo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55" y="2214544"/>
            <a:ext cx="7072362" cy="58579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8630" y="1214410"/>
            <a:ext cx="2826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BOXPLOT</a:t>
            </a:r>
            <a:endParaRPr lang="en-US" sz="4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956945" y="9664970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87C86F9-693C-60D1-76D1-AB58A0157D8D}"/>
              </a:ext>
            </a:extLst>
          </p:cNvPr>
          <p:cNvSpPr txBox="1"/>
          <p:nvPr/>
        </p:nvSpPr>
        <p:spPr>
          <a:xfrm>
            <a:off x="1500134" y="5143500"/>
            <a:ext cx="14001848" cy="5119348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products have low to moderate reviews, mainly between 0 – 3,000.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Few products have very high review counts (6,000 – 8,500), indicating highly popular items.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distribution is right-skewed, with a long tail towards higher values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Presence of peaks at multiple ranges suggests different popularity segments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Overall, only a small number of products receive very high customer engagement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49C88C9-15D9-8CBE-0860-6373ED56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708" y="9664970"/>
            <a:ext cx="2924584" cy="590633"/>
          </a:xfrm>
          <a:prstGeom prst="rect">
            <a:avLst/>
          </a:prstGeom>
        </p:spPr>
      </p:pic>
      <p:pic>
        <p:nvPicPr>
          <p:cNvPr id="7" name="Picture 6" descr="Capture of review cou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266" y="1000096"/>
            <a:ext cx="8929749" cy="4565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2166" y="285716"/>
            <a:ext cx="336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HIST PLOT</a:t>
            </a:r>
            <a:endParaRPr lang="en-US" sz="4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956945" y="9042938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AF7306-C08E-50B9-D095-E9CDA4F34DFC}"/>
              </a:ext>
            </a:extLst>
          </p:cNvPr>
          <p:cNvSpPr txBox="1"/>
          <p:nvPr/>
        </p:nvSpPr>
        <p:spPr>
          <a:xfrm>
            <a:off x="2500267" y="5857880"/>
            <a:ext cx="12053934" cy="4278092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Samsung has the highest number of products, leading the market.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realme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the second most frequent brand, close behind Samsung.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MarQ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holds a strong third position with moderate presence.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Haier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Thomson, and Voltas show similar mid-range counts.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Godrej, BOSCH, and LG have lower but noticeable representation.</a:t>
            </a:r>
          </a:p>
          <a:p>
            <a:pPr indent="-285748">
              <a:lnSpc>
                <a:spcPts val="4875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VW and Motorola have the least number of products in the dataset.</a:t>
            </a:r>
          </a:p>
          <a:p>
            <a:pPr marL="285748" indent="-285748" algn="just"/>
            <a:endParaRPr lang="en-IN" sz="27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CEBCD2A-FB62-DE9A-1CF2-A210C3F56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11" name="Picture 10" descr="Capture OF BR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588" y="1214411"/>
            <a:ext cx="7715596" cy="45005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7984" y="357154"/>
            <a:ext cx="2962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BAR PLOT</a:t>
            </a:r>
            <a:endParaRPr lang="en-US" sz="4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8630" y="642906"/>
            <a:ext cx="412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BIVARIANT ANALYSIS</a:t>
            </a:r>
            <a:endParaRPr lang="en-US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455351" y="9605201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8" y="0"/>
                </a:lnTo>
                <a:lnTo>
                  <a:pt x="4958218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77581" y="7173675"/>
            <a:ext cx="527008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8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39927" y="6918243"/>
            <a:ext cx="567530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5"/>
              </a:lnSpc>
              <a:spcBef>
                <a:spcPct val="0"/>
              </a:spcBef>
            </a:pPr>
            <a:endParaRPr lang="en-US" sz="2300" dirty="0">
              <a:solidFill>
                <a:schemeClr val="bg1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7804" y="6967038"/>
            <a:ext cx="451734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8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A5DE05A-04B2-862E-D400-BB59114EBE91}"/>
              </a:ext>
            </a:extLst>
          </p:cNvPr>
          <p:cNvSpPr txBox="1"/>
          <p:nvPr/>
        </p:nvSpPr>
        <p:spPr>
          <a:xfrm>
            <a:off x="9177468" y="6016413"/>
            <a:ext cx="6477000" cy="738662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marL="285748" indent="-285748"/>
            <a:endParaRPr lang="en-US" sz="21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  <a:p>
            <a:endParaRPr lang="en-IN" sz="21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7F9B635-1E43-DC36-3E32-E8B1785B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15" name="Picture 14" descr="Capture of k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572" y="2500295"/>
            <a:ext cx="7715304" cy="4786346"/>
          </a:xfrm>
          <a:prstGeom prst="rect">
            <a:avLst/>
          </a:prstGeom>
        </p:spPr>
      </p:pic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9858380" y="2000228"/>
            <a:ext cx="8072494" cy="6376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9" tIns="45719" rIns="91439" bIns="45719" numCol="1" anchor="ctr" anchorCtr="0" compatLnSpc="1">
            <a:prstTxWarp prst="textNoShape">
              <a:avLst/>
            </a:prstTxWarp>
            <a:spAutoFit/>
          </a:bodyPr>
          <a:lstStyle/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 kg capacity is the most common, showing highest demand.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 kg is the second most popular capacity.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 kg also has significant presence.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10 kg shows moderate demand.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 kg capacity is the least common in the dataset.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1500162"/>
            <a:ext cx="11363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CAPACITY VS COUNT DISTUBUTION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5993964" y="9111658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1"/>
                </a:lnTo>
                <a:lnTo>
                  <a:pt x="0" y="18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309165" y="1"/>
            <a:ext cx="5445290" cy="1366274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072431" y="1928790"/>
            <a:ext cx="9773270" cy="7586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Agency FB" pitchFamily="34" charset="0"/>
              </a:rPr>
              <a:t>  </a:t>
            </a:r>
            <a:endParaRPr lang="en-US" sz="2900" b="1" dirty="0" smtClean="0">
              <a:solidFill>
                <a:schemeClr val="bg1"/>
              </a:solidFill>
              <a:latin typeface="Agency FB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today’s digital world, most customers compare products online before making a purchase.</a:t>
            </a:r>
          </a:p>
          <a:p>
            <a:pPr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E-commerce websites contain huge amounts of valuable product information such as prices, features, ratings, and reviews. </a:t>
            </a:r>
          </a:p>
          <a:p>
            <a:pPr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However, collecting this data manually is time-consuming and inefficient.</a:t>
            </a:r>
          </a:p>
          <a:p>
            <a:pPr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This project focuses on </a:t>
            </a:r>
            <a:r>
              <a:rPr lang="en-US" sz="2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extracting washing  </a:t>
            </a:r>
          </a:p>
          <a:p>
            <a:r>
              <a:rPr lang="en-US" sz="2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 product data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from websites using </a:t>
            </a:r>
            <a:r>
              <a:rPr lang="en-US" sz="2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Python-based web scraping techniques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The collected data is stored in an Excel file and used for analysis.</a:t>
            </a:r>
          </a:p>
          <a:p>
            <a:endParaRPr lang="en-US" sz="2900" dirty="0" smtClean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6B95229-C83C-F907-DA2C-E33CEFEB0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0" y="9195713"/>
            <a:ext cx="2924584" cy="590633"/>
          </a:xfrm>
          <a:prstGeom prst="rect">
            <a:avLst/>
          </a:prstGeom>
        </p:spPr>
      </p:pic>
      <p:pic>
        <p:nvPicPr>
          <p:cNvPr id="17" name="Picture 16" descr="ChatGPT Image Feb 5, 2026, 11_45_54 AM.png"/>
          <p:cNvPicPr>
            <a:picLocks noChangeAspect="1"/>
          </p:cNvPicPr>
          <p:nvPr/>
        </p:nvPicPr>
        <p:blipFill>
          <a:blip r:embed="rId5"/>
          <a:srcRect t="15942" r="37745"/>
          <a:stretch>
            <a:fillRect/>
          </a:stretch>
        </p:blipFill>
        <p:spPr>
          <a:xfrm>
            <a:off x="285689" y="2428856"/>
            <a:ext cx="7500990" cy="63579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86282" y="642906"/>
            <a:ext cx="5771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INTRODUCTION</a:t>
            </a:r>
            <a:endParaRPr lang="en-US" sz="5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956945" y="9053493"/>
            <a:ext cx="4958218" cy="123350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71836" y="500030"/>
            <a:ext cx="11693996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1"/>
              </a:lnSpc>
            </a:pPr>
            <a:r>
              <a:rPr lang="en-US" sz="3600" i="1" dirty="0" smtClean="0"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 </a:t>
            </a:r>
            <a:endParaRPr lang="en-US" sz="3600" i="1" dirty="0"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9F9DB6D-4606-BED1-9E01-AE4C7C153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9532905"/>
            <a:ext cx="2924584" cy="585621"/>
          </a:xfrm>
          <a:prstGeom prst="rect">
            <a:avLst/>
          </a:prstGeom>
        </p:spPr>
      </p:pic>
      <p:pic>
        <p:nvPicPr>
          <p:cNvPr id="7" name="Picture 6" descr="Capture of rat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65" y="2545145"/>
            <a:ext cx="7500990" cy="58845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929686" y="500030"/>
            <a:ext cx="8929749" cy="8889611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products have ratings between 4.0 and 4.4, showing overall good customer satisfaction.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Higher-priced models generally fall in the 4.2–4.4 rating range.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Samsung, BOSCH, and LG appear in the higher price segments.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realme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MarQ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and Godrej mostly offer budget-friendly options with good ratings.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 strong linear relationship is observed between price and rating.</a:t>
            </a:r>
            <a:endParaRPr lang="en-US" sz="2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688" y="1571600"/>
            <a:ext cx="7419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PRICE VS RATING BY BRAND</a:t>
            </a:r>
            <a:endParaRPr lang="en-US" sz="4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47205" y="9664970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8" y="0"/>
                </a:lnTo>
                <a:lnTo>
                  <a:pt x="4958218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46950" y="7804106"/>
            <a:ext cx="1606579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372" lvl="1" indent="-273685">
              <a:lnSpc>
                <a:spcPts val="2864"/>
              </a:lnSpc>
              <a:buFont typeface="Arial"/>
              <a:buChar char="•"/>
            </a:pPr>
            <a:endParaRPr lang="en-US" sz="2500" dirty="0">
              <a:solidFill>
                <a:srgbClr val="FFFFFF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C37A729-974D-DFB5-DEC3-FBCEFD98701E}"/>
              </a:ext>
            </a:extLst>
          </p:cNvPr>
          <p:cNvSpPr txBox="1"/>
          <p:nvPr/>
        </p:nvSpPr>
        <p:spPr>
          <a:xfrm rot="10800000" flipH="1" flipV="1">
            <a:off x="10572760" y="562190"/>
            <a:ext cx="6715172" cy="9243554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graph shows a negative relationship between price and discount percentage.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Higher discounts are mostly offered on lower-priced products.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Lower discounts are generally seen on higher-priced items.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discounts fall in the 25%–50% range.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trend line confirms an overall decreasing price with increasing discount</a:t>
            </a:r>
          </a:p>
          <a:p>
            <a:pPr marL="285748" indent="-285748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DE42145-E4A6-81A7-26D4-10596544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8" name="Picture 7" descr="Capture of discount perc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8" y="2143104"/>
            <a:ext cx="9286940" cy="57864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688" y="1285848"/>
            <a:ext cx="8225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PRICE   VS  DISCOUNT PERCENT</a:t>
            </a:r>
            <a:endParaRPr lang="en-US" sz="4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956945" y="9042938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1FAEA4D-A5C3-E487-5490-92AEEA4384D9}"/>
              </a:ext>
            </a:extLst>
          </p:cNvPr>
          <p:cNvSpPr txBox="1"/>
          <p:nvPr/>
        </p:nvSpPr>
        <p:spPr>
          <a:xfrm>
            <a:off x="9215438" y="428592"/>
            <a:ext cx="8643934" cy="933588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Samsung shows the widest price range and the highest median price, indicating premium products.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Haier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has moderate pricing with a balanced price spread.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realme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mainly falls in the budget to mid-range segment.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Thomson and </a:t>
            </a: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MarQ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are the most affordable brands with lower price ranges.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Overall, Samsung is the premium brand, while Thomson and </a:t>
            </a: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MarQ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target budget buyers.</a:t>
            </a:r>
          </a:p>
          <a:p>
            <a:pPr marL="285748" indent="-285748"/>
            <a:endParaRPr lang="en-US" sz="29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F0A1381-80BF-A0B6-E9D5-68C57BBE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10" name="Picture 9" descr="Capture price distibution to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44" y="2357419"/>
            <a:ext cx="7429552" cy="6072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571600"/>
            <a:ext cx="791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PRICE DISTUBUTION ACROSS BRANDS</a:t>
            </a:r>
            <a:endParaRPr lang="en-US" sz="3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956945" y="9042938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0" y="2468957"/>
            <a:ext cx="8450756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078" lvl="1" indent="-457196">
              <a:lnSpc>
                <a:spcPts val="4187"/>
              </a:lnSpc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  <a:p>
            <a:pPr marL="322881" lvl="1">
              <a:lnSpc>
                <a:spcPts val="4187"/>
              </a:lnSpc>
            </a:pPr>
            <a:endParaRPr lang="en-US" sz="2300" dirty="0">
              <a:solidFill>
                <a:schemeClr val="bg1"/>
              </a:solidFill>
              <a:latin typeface="Agency FB" pitchFamily="34" charset="0"/>
              <a:ea typeface="Times New Roman MT"/>
              <a:cs typeface="Times New Roman" panose="02020603050405020304" pitchFamily="18" charset="0"/>
              <a:sym typeface="Times New Roman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9FA9EEE-4B4A-1F8F-A620-927018CFE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7" name="Picture 6" descr="Capture rating distubu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49" y="1357286"/>
            <a:ext cx="8277877" cy="64294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86810" y="1571600"/>
            <a:ext cx="9144000" cy="5747725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Ratings for all capacities mostly lie between 4.1 and 4.4, showing high customer satisfaction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 kg models show the widest rating spread, indicating varied user experiences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 kg and 10 kg capacities have more consistent ratings around 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4.3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 kg models show slight variability but remain highly rated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 kg capacity has stable ratings near 4.2.</a:t>
            </a:r>
            <a:endParaRPr lang="en-US" sz="2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6216" y="214278"/>
            <a:ext cx="9517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RATING DISTUBUTION BY CAPACITY</a:t>
            </a:r>
            <a:endParaRPr lang="en-US" sz="4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956945" y="9042938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858248" y="1285848"/>
            <a:ext cx="8852046" cy="875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brands have higher counts in the 4.20 and 4.35 rating ranges, indicating good overall customer satisfaction.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realme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Samsung show the highest number of highly-rated products.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MarQ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Voltas also have strong presence in higher ratings (4.35).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Thomson and VW have fewer products, mostly in the mid-rating range.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Motorola has the lowest number of rated products.</a:t>
            </a:r>
          </a:p>
          <a:p>
            <a:pPr marL="812022" lvl="1" indent="-457196">
              <a:lnSpc>
                <a:spcPts val="4602"/>
              </a:lnSpc>
              <a:buFont typeface="Arial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DCEFC55-592D-7A67-ED74-F1D3575C9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7" name="Picture 6" descr="Capture of brand(!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3" y="2214542"/>
            <a:ext cx="8072494" cy="5357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1506" y="1142972"/>
            <a:ext cx="3902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COUNT PLOT</a:t>
            </a:r>
            <a:endParaRPr lang="en-US" sz="4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of p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06" y="2857484"/>
            <a:ext cx="7643866" cy="55721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86876" y="714344"/>
            <a:ext cx="7072362" cy="9106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Medium capacity (7–8 kg) washing machines dominate the market with 61.4%, showing the highest demand.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Small capacity (≤6 kg) models account for 20%, suitable for small families or individuals.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Large capacity (&gt;8 kg) machines make up 18.6%, preferred by large families or heavy usage.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Overall, medium-sized machines are the most popular choice among consumers.</a:t>
            </a:r>
            <a:endParaRPr lang="en-US" sz="2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1572" y="1357286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PIE PLOT</a:t>
            </a:r>
            <a:endParaRPr lang="en-US" sz="4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of coree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8" y="1928790"/>
            <a:ext cx="7429552" cy="6858048"/>
          </a:xfrm>
          <a:prstGeom prst="rect">
            <a:avLst/>
          </a:prstGeom>
        </p:spPr>
      </p:pic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8143868" y="1500162"/>
            <a:ext cx="9929882" cy="763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Price and Original Price show a very strong positive correlation (0.94), meaning they move together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R="0" lvl="0"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Discount % is negatively correlated with Price (-0.42), indicating higher discounts usually reduce the final price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R="0" lvl="0"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Capacity (kg) has a moderate positive relation with Price (0.29), so larger machines tend to cost 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R="0" lvl="0"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RPM has a negative correlation with Price (-0.38), suggesting higher RPM models are not always more expensive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R="0" lvl="0"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Ratings Count and Review Count are highly correlated (0.96), showing that more ratings usually mean more reviews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R="0" lvl="0"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Overall, price is mainly influenced by original price, discount, and capacity.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40" y="785782"/>
            <a:ext cx="6744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MULTIVARIATE PLOT</a:t>
            </a:r>
            <a:endParaRPr lang="en-US" sz="4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of l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06" y="2071666"/>
            <a:ext cx="7715304" cy="6500858"/>
          </a:xfrm>
          <a:prstGeom prst="rect">
            <a:avLst/>
          </a:prstGeom>
        </p:spPr>
      </p:pic>
      <p:sp>
        <p:nvSpPr>
          <p:cNvPr id="57345" name="Rectangle 1"/>
          <p:cNvSpPr>
            <a:spLocks noChangeArrowheads="1"/>
          </p:cNvSpPr>
          <p:nvPr/>
        </p:nvSpPr>
        <p:spPr bwMode="auto">
          <a:xfrm>
            <a:off x="8858249" y="357154"/>
            <a:ext cx="9429751" cy="881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Ratings mostly lie between 4.1 and 4.4, showing generally good customer satisfaction.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 strong relationship between price and rating — higher price does not guarantee higher rating.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Mid-range priced models (₹8k–₹15k) have ratings similar to expensive models.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products cluster around 4.2–4.3 ratings, indicating consistent quality across price ranges.</a:t>
            </a: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 fontAlgn="base">
              <a:lnSpc>
                <a:spcPts val="4875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Conclusion: Customers value performance and features more than just price.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3010" y="1142972"/>
            <a:ext cx="5078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PRICE VS RATING</a:t>
            </a:r>
            <a:endParaRPr lang="en-US" sz="4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956945" y="9042938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D039059-D302-5B58-4CE9-0B49F285671E}"/>
              </a:ext>
            </a:extLst>
          </p:cNvPr>
          <p:cNvSpPr txBox="1"/>
          <p:nvPr/>
        </p:nvSpPr>
        <p:spPr>
          <a:xfrm>
            <a:off x="1981200" y="1571601"/>
            <a:ext cx="14878104" cy="6357982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web scraping project successfully collected </a:t>
            </a:r>
            <a:r>
              <a:rPr lang="en-US" sz="2800" b="1" dirty="0" smtClean="0">
                <a:solidFill>
                  <a:schemeClr val="bg1"/>
                </a:solidFill>
              </a:rPr>
              <a:t>large-scale real-world data</a:t>
            </a:r>
            <a:r>
              <a:rPr lang="en-US" sz="2800" dirty="0" smtClean="0">
                <a:solidFill>
                  <a:schemeClr val="bg1"/>
                </a:solidFill>
              </a:rPr>
              <a:t> for detailed analysis.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After cleaning and processing, the dataset provided </a:t>
            </a:r>
            <a:r>
              <a:rPr lang="en-US" sz="2800" b="1" dirty="0" smtClean="0">
                <a:solidFill>
                  <a:schemeClr val="bg1"/>
                </a:solidFill>
              </a:rPr>
              <a:t>valuable insights into pricing, features, and customer preferences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analysis helped identify </a:t>
            </a:r>
            <a:r>
              <a:rPr lang="en-US" sz="2800" b="1" dirty="0" smtClean="0">
                <a:solidFill>
                  <a:schemeClr val="bg1"/>
                </a:solidFill>
              </a:rPr>
              <a:t>key trends, popular product categories, and important factors affecting customer ratings and prices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</a:t>
            </a:r>
            <a:r>
              <a:rPr lang="en-US" sz="2800" dirty="0" smtClean="0">
                <a:solidFill>
                  <a:schemeClr val="bg1"/>
                </a:solidFill>
              </a:rPr>
              <a:t>results can help </a:t>
            </a:r>
            <a:r>
              <a:rPr lang="en-US" sz="2800" b="1" dirty="0" smtClean="0">
                <a:solidFill>
                  <a:schemeClr val="bg1"/>
                </a:solidFill>
              </a:rPr>
              <a:t>businesses optimize pricing, improve product features, and understand market demand better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project shows the </a:t>
            </a:r>
            <a:r>
              <a:rPr lang="en-US" sz="2800" b="1" dirty="0" smtClean="0">
                <a:solidFill>
                  <a:schemeClr val="bg1"/>
                </a:solidFill>
              </a:rPr>
              <a:t>practical use of Python, web scraping, and data analysis techniques</a:t>
            </a:r>
            <a:r>
              <a:rPr lang="en-US" sz="2800" dirty="0" smtClean="0">
                <a:solidFill>
                  <a:schemeClr val="bg1"/>
                </a:solidFill>
              </a:rPr>
              <a:t> on real e-commerce data.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Data visualization helped in </a:t>
            </a:r>
            <a:r>
              <a:rPr lang="en-US" sz="2800" b="1" dirty="0" smtClean="0">
                <a:solidFill>
                  <a:schemeClr val="bg1"/>
                </a:solidFill>
              </a:rPr>
              <a:t>better understanding patterns, relationships, and trends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insights gained can support </a:t>
            </a:r>
            <a:r>
              <a:rPr lang="en-US" sz="2800" b="1" dirty="0" smtClean="0">
                <a:solidFill>
                  <a:schemeClr val="bg1"/>
                </a:solidFill>
              </a:rPr>
              <a:t>better marketing strategies and product planning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Arial" pitchFamily="34" charset="0"/>
              <a:buChar char="•"/>
            </a:pPr>
            <a:endParaRPr lang="en-US" sz="32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22FC16D-E462-3584-5AEA-DAAC4E1F3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3416" y="9501218"/>
            <a:ext cx="2924584" cy="590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29158" y="500030"/>
            <a:ext cx="4434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CONCLUSION</a:t>
            </a:r>
            <a:endParaRPr lang="en-US" sz="4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tGPT Image Feb 7, 2026, 12_57_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4" y="47138"/>
            <a:ext cx="16216426" cy="10168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15834" y="7429516"/>
            <a:ext cx="35605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</a:t>
            </a:r>
            <a:r>
              <a:rPr lang="en-US" sz="3200" dirty="0" smtClean="0">
                <a:solidFill>
                  <a:srgbClr val="0070C0"/>
                </a:solidFill>
              </a:rPr>
              <a:t>PRESENTED BY: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           -SUJAN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           -ASHOK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           -OBULESU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428564" y="1571601"/>
            <a:ext cx="11358642" cy="9066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Washing machine details such as price, features, ratings, and reviews are available online but spread across different e-commerce platforms, making comparison difficult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Collecting washing machine specifications and prices manually requires a lot of time and effort, especially when dealing with many products.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Website data is presented in HTML format, which is not directly suitable for analysis without processing and structuring.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Without organized datasets, it is hard to identify price trends, popular brands, or commonly preferred washing machine features.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 automated system is required to regularly collect, update, and store washing machine data efficiently for analysis and decision-making.</a:t>
            </a:r>
          </a:p>
          <a:p>
            <a:pPr marL="572006" lvl="1" indent="-286003" algn="just">
              <a:lnSpc>
                <a:spcPts val="3709"/>
              </a:lnSpc>
              <a:spcBef>
                <a:spcPct val="0"/>
              </a:spcBef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2006" lvl="1" indent="-286003" algn="just">
              <a:lnSpc>
                <a:spcPts val="3709"/>
              </a:lnSpc>
              <a:spcBef>
                <a:spcPct val="0"/>
              </a:spcBef>
            </a:pPr>
            <a:endParaRPr lang="en-US" sz="2900" dirty="0" smtClean="0">
              <a:solidFill>
                <a:schemeClr val="bg1"/>
              </a:solidFill>
              <a:latin typeface="Agency FB" pitchFamily="34" charset="0"/>
            </a:endParaRPr>
          </a:p>
          <a:p>
            <a:pPr marL="572006" lvl="1" indent="-286003" algn="just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Agency FB" pitchFamily="34" charset="0"/>
            </a:endParaRPr>
          </a:p>
          <a:p>
            <a:pPr marL="572006" lvl="1" indent="-286003" algn="just">
              <a:lnSpc>
                <a:spcPts val="3709"/>
              </a:lnSpc>
              <a:spcBef>
                <a:spcPct val="0"/>
              </a:spcBef>
            </a:pPr>
            <a:endParaRPr lang="en-US" sz="2900" dirty="0" smtClean="0">
              <a:solidFill>
                <a:schemeClr val="bg1"/>
              </a:solidFill>
              <a:latin typeface="Agency FB" pitchFamily="34" charset="0"/>
            </a:endParaRPr>
          </a:p>
          <a:p>
            <a:pPr marL="572006" lvl="1" indent="-286003" algn="just">
              <a:lnSpc>
                <a:spcPts val="3709"/>
              </a:lnSpc>
              <a:spcBef>
                <a:spcPct val="0"/>
              </a:spcBef>
              <a:buFont typeface="Arial"/>
              <a:buChar char="•"/>
            </a:pPr>
            <a:endParaRPr lang="en-US" sz="2700" dirty="0">
              <a:solidFill>
                <a:schemeClr val="bg1"/>
              </a:solidFill>
              <a:latin typeface="Agency FB" pitchFamily="34" charset="0"/>
              <a:ea typeface="Times New Roman MT"/>
              <a:cs typeface="Times New Roman" panose="02020603050405020304" pitchFamily="18" charset="0"/>
              <a:sym typeface="Times New Roman MT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-214378" y="4357682"/>
            <a:ext cx="4568016" cy="1146156"/>
          </a:xfrm>
          <a:custGeom>
            <a:avLst/>
            <a:gdLst/>
            <a:ahLst/>
            <a:cxnLst/>
            <a:rect l="l" t="t" r="r" b="b"/>
            <a:pathLst>
              <a:path w="4568015" h="1146156">
                <a:moveTo>
                  <a:pt x="4568015" y="0"/>
                </a:moveTo>
                <a:lnTo>
                  <a:pt x="0" y="0"/>
                </a:lnTo>
                <a:lnTo>
                  <a:pt x="0" y="1146156"/>
                </a:lnTo>
                <a:lnTo>
                  <a:pt x="4568015" y="1146156"/>
                </a:lnTo>
                <a:lnTo>
                  <a:pt x="4568015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78E4343-0D31-6624-AF97-5DF0DE80A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596" y="9534416"/>
            <a:ext cx="2924584" cy="590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1770" y="428592"/>
            <a:ext cx="8820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PROBLEM STATEMENT</a:t>
            </a:r>
            <a:endParaRPr lang="en-US" sz="6000" dirty="0"/>
          </a:p>
        </p:txBody>
      </p:sp>
      <p:pic>
        <p:nvPicPr>
          <p:cNvPr id="8" name="Picture 7" descr="3.png"/>
          <p:cNvPicPr>
            <a:picLocks noChangeAspect="1"/>
          </p:cNvPicPr>
          <p:nvPr/>
        </p:nvPicPr>
        <p:blipFill>
          <a:blip r:embed="rId5"/>
          <a:srcRect l="32912" r="34377"/>
          <a:stretch>
            <a:fillRect/>
          </a:stretch>
        </p:blipFill>
        <p:spPr>
          <a:xfrm>
            <a:off x="12001520" y="1643038"/>
            <a:ext cx="6072230" cy="70723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956945" y="9042938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14580" y="2500295"/>
            <a:ext cx="13411200" cy="6642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automatically extract washing machine product details from e-commerce websites using Python.</a:t>
            </a: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transform website HTML content into organized tabular data.</a:t>
            </a: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To develop a web scraping program that can be reused for different products</a:t>
            </a: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save the scraped washing machine data into an Excel file.</a:t>
            </a: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study pricing patterns, brand popularity, and feature trends of washing machines.</a:t>
            </a: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1" indent="-285748">
              <a:lnSpc>
                <a:spcPts val="3709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provide useful insights that help customers or businesses make better decisions</a:t>
            </a:r>
          </a:p>
          <a:p>
            <a:pPr marL="572006" lvl="1" indent="-286003" algn="just">
              <a:lnSpc>
                <a:spcPts val="3709"/>
              </a:lnSpc>
              <a:spcBef>
                <a:spcPct val="0"/>
              </a:spcBef>
            </a:pPr>
            <a:r>
              <a:rPr lang="en-US" sz="2900" dirty="0" smtClean="0">
                <a:solidFill>
                  <a:schemeClr val="bg1"/>
                </a:solidFill>
                <a:latin typeface="Agency FB" pitchFamily="34" charset="0"/>
              </a:rPr>
              <a:t/>
            </a:r>
            <a:br>
              <a:rPr lang="en-US" sz="2900" dirty="0" smtClean="0">
                <a:solidFill>
                  <a:schemeClr val="bg1"/>
                </a:solidFill>
                <a:latin typeface="Agency FB" pitchFamily="34" charset="0"/>
              </a:rPr>
            </a:br>
            <a:endParaRPr lang="en-US" sz="29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D0752D-5179-A5BD-29A9-7960F3958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0" y="9369653"/>
            <a:ext cx="2924584" cy="590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0728" y="928658"/>
            <a:ext cx="4690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OBJECTIVES</a:t>
            </a:r>
            <a:endParaRPr lang="en-US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1759220" y="-8479699"/>
            <a:ext cx="9364388" cy="12308824"/>
            <a:chOff x="0" y="0"/>
            <a:chExt cx="571930" cy="7517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1930" cy="751762"/>
            </a:xfrm>
            <a:custGeom>
              <a:avLst/>
              <a:gdLst/>
              <a:ahLst/>
              <a:cxnLst/>
              <a:rect l="l" t="t" r="r" b="b"/>
              <a:pathLst>
                <a:path w="571930" h="751762">
                  <a:moveTo>
                    <a:pt x="203200" y="0"/>
                  </a:moveTo>
                  <a:lnTo>
                    <a:pt x="571930" y="0"/>
                  </a:lnTo>
                  <a:lnTo>
                    <a:pt x="368730" y="751762"/>
                  </a:lnTo>
                  <a:lnTo>
                    <a:pt x="0" y="75176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76200"/>
              <a:ext cx="368730" cy="827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8"/>
                </a:lnSpc>
              </a:pPr>
              <a:endParaRPr>
                <a:latin typeface="Agency FB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-2272302" y="6564426"/>
            <a:ext cx="9364388" cy="12308824"/>
            <a:chOff x="0" y="0"/>
            <a:chExt cx="571930" cy="7517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1930" cy="751762"/>
            </a:xfrm>
            <a:custGeom>
              <a:avLst/>
              <a:gdLst/>
              <a:ahLst/>
              <a:cxnLst/>
              <a:rect l="l" t="t" r="r" b="b"/>
              <a:pathLst>
                <a:path w="571930" h="751762">
                  <a:moveTo>
                    <a:pt x="203200" y="0"/>
                  </a:moveTo>
                  <a:lnTo>
                    <a:pt x="571930" y="0"/>
                  </a:lnTo>
                  <a:lnTo>
                    <a:pt x="368730" y="751762"/>
                  </a:lnTo>
                  <a:lnTo>
                    <a:pt x="0" y="75176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76200"/>
              <a:ext cx="368730" cy="827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8"/>
                </a:lnSpc>
              </a:pPr>
              <a:endParaRPr>
                <a:latin typeface="Agency FB" pitchFamily="3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664894" y="-80851"/>
            <a:ext cx="4226300" cy="1060418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4226299" y="0"/>
                </a:moveTo>
                <a:lnTo>
                  <a:pt x="0" y="0"/>
                </a:lnTo>
                <a:lnTo>
                  <a:pt x="0" y="1060417"/>
                </a:lnTo>
                <a:lnTo>
                  <a:pt x="4226299" y="1060417"/>
                </a:lnTo>
                <a:lnTo>
                  <a:pt x="4226299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0716424" y="9177451"/>
            <a:ext cx="4226300" cy="1060418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4226300" y="0"/>
                </a:moveTo>
                <a:lnTo>
                  <a:pt x="0" y="0"/>
                </a:lnTo>
                <a:lnTo>
                  <a:pt x="0" y="1060417"/>
                </a:lnTo>
                <a:lnTo>
                  <a:pt x="4226300" y="1060417"/>
                </a:lnTo>
                <a:lnTo>
                  <a:pt x="422630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58776" y="5357814"/>
            <a:ext cx="3204074" cy="3204074"/>
          </a:xfrm>
          <a:custGeom>
            <a:avLst/>
            <a:gdLst/>
            <a:ahLst/>
            <a:cxnLst/>
            <a:rect l="l" t="t" r="r" b="b"/>
            <a:pathLst>
              <a:path w="3204074" h="3204074">
                <a:moveTo>
                  <a:pt x="0" y="0"/>
                </a:moveTo>
                <a:lnTo>
                  <a:pt x="3204074" y="0"/>
                </a:lnTo>
                <a:lnTo>
                  <a:pt x="3204074" y="3204074"/>
                </a:lnTo>
                <a:lnTo>
                  <a:pt x="0" y="320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86612" y="6215070"/>
            <a:ext cx="3046804" cy="3046805"/>
          </a:xfrm>
          <a:custGeom>
            <a:avLst/>
            <a:gdLst/>
            <a:ahLst/>
            <a:cxnLst/>
            <a:rect l="l" t="t" r="r" b="b"/>
            <a:pathLst>
              <a:path w="3046804" h="3046804">
                <a:moveTo>
                  <a:pt x="0" y="0"/>
                </a:moveTo>
                <a:lnTo>
                  <a:pt x="3046804" y="0"/>
                </a:lnTo>
                <a:lnTo>
                  <a:pt x="3046804" y="3046805"/>
                </a:lnTo>
                <a:lnTo>
                  <a:pt x="0" y="3046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639" y="6367408"/>
            <a:ext cx="6361450" cy="2520725"/>
          </a:xfrm>
          <a:custGeom>
            <a:avLst/>
            <a:gdLst/>
            <a:ahLst/>
            <a:cxnLst/>
            <a:rect l="l" t="t" r="r" b="b"/>
            <a:pathLst>
              <a:path w="6361450" h="2520725">
                <a:moveTo>
                  <a:pt x="0" y="0"/>
                </a:moveTo>
                <a:lnTo>
                  <a:pt x="6361450" y="0"/>
                </a:lnTo>
                <a:lnTo>
                  <a:pt x="6361450" y="2520725"/>
                </a:lnTo>
                <a:lnTo>
                  <a:pt x="0" y="2520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2000228"/>
            <a:ext cx="6135988" cy="2817735"/>
          </a:xfrm>
          <a:custGeom>
            <a:avLst/>
            <a:gdLst/>
            <a:ahLst/>
            <a:cxnLst/>
            <a:rect l="l" t="t" r="r" b="b"/>
            <a:pathLst>
              <a:path w="6135988" h="2817735">
                <a:moveTo>
                  <a:pt x="0" y="0"/>
                </a:moveTo>
                <a:lnTo>
                  <a:pt x="6135988" y="0"/>
                </a:lnTo>
                <a:lnTo>
                  <a:pt x="6135988" y="2817735"/>
                </a:lnTo>
                <a:lnTo>
                  <a:pt x="0" y="28177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 lIns="91439" tIns="45719" rIns="91439" bIns="45719"/>
          <a:lstStyle/>
          <a:p>
            <a:endParaRPr lang="en-IN" dirty="0">
              <a:latin typeface="Agency FB" pitchFamily="34" charset="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626326" y="1785914"/>
            <a:ext cx="5518862" cy="3099362"/>
          </a:xfrm>
          <a:custGeom>
            <a:avLst/>
            <a:gdLst/>
            <a:ahLst/>
            <a:cxnLst/>
            <a:rect l="l" t="t" r="r" b="b"/>
            <a:pathLst>
              <a:path w="5518862" h="3099361">
                <a:moveTo>
                  <a:pt x="0" y="0"/>
                </a:moveTo>
                <a:lnTo>
                  <a:pt x="5518861" y="0"/>
                </a:lnTo>
                <a:lnTo>
                  <a:pt x="5518861" y="3099361"/>
                </a:lnTo>
                <a:lnTo>
                  <a:pt x="0" y="30993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 lIns="91439" tIns="45719" rIns="91439" bIns="45719"/>
          <a:lstStyle/>
          <a:p>
            <a:endParaRPr lang="en-IN" dirty="0">
              <a:latin typeface="Agency FB" pitchFamily="34" charset="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6643670" y="1428724"/>
            <a:ext cx="5857916" cy="4286280"/>
          </a:xfrm>
          <a:custGeom>
            <a:avLst/>
            <a:gdLst/>
            <a:ahLst/>
            <a:cxnLst/>
            <a:rect l="l" t="t" r="r" b="b"/>
            <a:pathLst>
              <a:path w="6752257" h="3801946">
                <a:moveTo>
                  <a:pt x="0" y="0"/>
                </a:moveTo>
                <a:lnTo>
                  <a:pt x="6752257" y="0"/>
                </a:lnTo>
                <a:lnTo>
                  <a:pt x="6752257" y="3801946"/>
                </a:lnTo>
                <a:lnTo>
                  <a:pt x="0" y="3801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 lIns="91439" tIns="45719" rIns="91439" bIns="45719"/>
          <a:lstStyle/>
          <a:p>
            <a:endParaRPr lang="en-IN" dirty="0">
              <a:latin typeface="Agency FB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C78891C-B614-0161-3986-E8DD959273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3638" y="9114862"/>
            <a:ext cx="2924584" cy="5906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5440625-6D2D-25EC-9B62-E8E6F786BC32}"/>
              </a:ext>
            </a:extLst>
          </p:cNvPr>
          <p:cNvSpPr txBox="1"/>
          <p:nvPr/>
        </p:nvSpPr>
        <p:spPr>
          <a:xfrm>
            <a:off x="6231100" y="642908"/>
            <a:ext cx="5029200" cy="124649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IN" sz="7500" dirty="0">
                <a:latin typeface="Heading Now 61-68 Bold Italics" panose="020B0604020202020204" charset="0"/>
              </a:rPr>
              <a:t> </a:t>
            </a:r>
            <a:endParaRPr lang="en-IN" sz="6600" dirty="0">
              <a:latin typeface="Heading Now 61-68 Bold Italics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4976" y="571468"/>
            <a:ext cx="5214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LIBRARIES</a:t>
            </a:r>
            <a:endParaRPr lang="en-US" sz="7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1410466" y="-8633711"/>
            <a:ext cx="9364388" cy="12308824"/>
            <a:chOff x="0" y="0"/>
            <a:chExt cx="571930" cy="7517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1930" cy="751762"/>
            </a:xfrm>
            <a:custGeom>
              <a:avLst/>
              <a:gdLst/>
              <a:ahLst/>
              <a:cxnLst/>
              <a:rect l="l" t="t" r="r" b="b"/>
              <a:pathLst>
                <a:path w="571930" h="751762">
                  <a:moveTo>
                    <a:pt x="203200" y="0"/>
                  </a:moveTo>
                  <a:lnTo>
                    <a:pt x="571930" y="0"/>
                  </a:lnTo>
                  <a:lnTo>
                    <a:pt x="368730" y="751762"/>
                  </a:lnTo>
                  <a:lnTo>
                    <a:pt x="0" y="75176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76200"/>
              <a:ext cx="368730" cy="827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8"/>
                </a:lnSpc>
              </a:pPr>
              <a:endParaRPr>
                <a:latin typeface="Agency FB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-2387940" y="6645276"/>
            <a:ext cx="9364388" cy="12308824"/>
            <a:chOff x="0" y="0"/>
            <a:chExt cx="571930" cy="7517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1930" cy="751762"/>
            </a:xfrm>
            <a:custGeom>
              <a:avLst/>
              <a:gdLst/>
              <a:ahLst/>
              <a:cxnLst/>
              <a:rect l="l" t="t" r="r" b="b"/>
              <a:pathLst>
                <a:path w="571930" h="751762">
                  <a:moveTo>
                    <a:pt x="203200" y="0"/>
                  </a:moveTo>
                  <a:lnTo>
                    <a:pt x="571930" y="0"/>
                  </a:lnTo>
                  <a:lnTo>
                    <a:pt x="368730" y="751762"/>
                  </a:lnTo>
                  <a:lnTo>
                    <a:pt x="0" y="75176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76200"/>
              <a:ext cx="368730" cy="827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8"/>
                </a:lnSpc>
              </a:pPr>
              <a:endParaRPr>
                <a:latin typeface="Agency FB" pitchFamily="3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780532" y="1"/>
            <a:ext cx="4226300" cy="1060418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4226299" y="0"/>
                </a:moveTo>
                <a:lnTo>
                  <a:pt x="0" y="0"/>
                </a:lnTo>
                <a:lnTo>
                  <a:pt x="0" y="1060417"/>
                </a:lnTo>
                <a:lnTo>
                  <a:pt x="4226299" y="1060417"/>
                </a:lnTo>
                <a:lnTo>
                  <a:pt x="4226299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0600786" y="9258301"/>
            <a:ext cx="4226300" cy="1060418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4226300" y="0"/>
                </a:moveTo>
                <a:lnTo>
                  <a:pt x="0" y="0"/>
                </a:lnTo>
                <a:lnTo>
                  <a:pt x="0" y="1060417"/>
                </a:lnTo>
                <a:lnTo>
                  <a:pt x="4226300" y="1060417"/>
                </a:lnTo>
                <a:lnTo>
                  <a:pt x="422630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3A1554E-A1A9-9881-4FCE-CE8DFE759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8170" y="9493193"/>
            <a:ext cx="2924584" cy="590633"/>
          </a:xfrm>
          <a:prstGeom prst="rect">
            <a:avLst/>
          </a:prstGeom>
        </p:spPr>
      </p:pic>
      <p:pic>
        <p:nvPicPr>
          <p:cNvPr id="14" name="Picture 13" descr="ChatGPT Image Feb 5, 2026, 12_14_5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696" y="285718"/>
            <a:ext cx="13858972" cy="9286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961301" y="-7988006"/>
            <a:ext cx="8885670" cy="8561391"/>
            <a:chOff x="0" y="0"/>
            <a:chExt cx="812800" cy="783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83137"/>
            </a:xfrm>
            <a:custGeom>
              <a:avLst/>
              <a:gdLst/>
              <a:ahLst/>
              <a:cxnLst/>
              <a:rect l="l" t="t" r="r" b="b"/>
              <a:pathLst>
                <a:path w="812800" h="783137">
                  <a:moveTo>
                    <a:pt x="812800" y="391569"/>
                  </a:moveTo>
                  <a:lnTo>
                    <a:pt x="609600" y="783137"/>
                  </a:lnTo>
                  <a:lnTo>
                    <a:pt x="203200" y="783137"/>
                  </a:lnTo>
                  <a:lnTo>
                    <a:pt x="0" y="39156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91569"/>
                  </a:lnTo>
                  <a:close/>
                </a:path>
              </a:pathLst>
            </a:custGeom>
            <a:gradFill rotWithShape="1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584200" cy="85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8"/>
                </a:lnSpc>
              </a:pPr>
              <a:endParaRPr>
                <a:latin typeface="Agency FB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594349" y="9553963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8" y="0"/>
                </a:lnTo>
                <a:lnTo>
                  <a:pt x="4958218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7761" y="2266121"/>
            <a:ext cx="79348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415" lvl="1" indent="-275209" algn="just">
              <a:lnSpc>
                <a:spcPts val="3570"/>
              </a:lnSpc>
              <a:spcBef>
                <a:spcPct val="0"/>
              </a:spcBef>
            </a:pPr>
            <a:endParaRPr lang="en-US" sz="2700" dirty="0" smtClean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  <a:p>
            <a:pPr marL="550415" lvl="1" indent="-275209" algn="just">
              <a:lnSpc>
                <a:spcPts val="3570"/>
              </a:lnSpc>
              <a:spcBef>
                <a:spcPct val="0"/>
              </a:spcBef>
              <a:buFont typeface="Arial"/>
              <a:buChar char="•"/>
            </a:pPr>
            <a:endParaRPr lang="en-US" sz="2700" dirty="0">
              <a:solidFill>
                <a:schemeClr val="bg1"/>
              </a:solidFill>
              <a:latin typeface="Agency FB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B779C72-A9BF-D144-CCD4-78C1A37C5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0" y="9195713"/>
            <a:ext cx="2924584" cy="590633"/>
          </a:xfrm>
          <a:prstGeom prst="rect">
            <a:avLst/>
          </a:prstGeom>
        </p:spPr>
      </p:pic>
      <p:pic>
        <p:nvPicPr>
          <p:cNvPr id="14" name="Picture 13" descr="Screenshot (10).png"/>
          <p:cNvPicPr>
            <a:picLocks noChangeAspect="1"/>
          </p:cNvPicPr>
          <p:nvPr/>
        </p:nvPicPr>
        <p:blipFill>
          <a:blip r:embed="rId5"/>
          <a:srcRect l="55859" t="14583" r="-391" b="58333"/>
          <a:stretch>
            <a:fillRect/>
          </a:stretch>
        </p:blipFill>
        <p:spPr>
          <a:xfrm>
            <a:off x="11287140" y="1785914"/>
            <a:ext cx="5429288" cy="185738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57127" y="1357286"/>
            <a:ext cx="10787138" cy="8571575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project targets an e-commerce search results page (e.g., </a:t>
            </a: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Flipkart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washing machine listings) that displays multiple products with details like price, rating, and specifications.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Python script uses the requests library to send an HTTP GET request to the washing machine search results URL and retrieve the page’s HTML content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Using the browser’s Inspect/Developer Tools, we analyze the HTML structure to locate product containers, titles, prices, ratings, and feature sections using specific class names and tags.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BeautifulSoup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the scraper extracts key information such as:</a:t>
            </a: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Product Name</a:t>
            </a: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Brand</a:t>
            </a: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Price</a:t>
            </a: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Ratings &amp; Number of Reviews</a:t>
            </a: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Key Features (RPM, capacity, type, etc.)</a:t>
            </a:r>
          </a:p>
          <a:p>
            <a:endParaRPr lang="en-US" sz="2900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18" name="Picture 17" descr="Screenshot (10).png"/>
          <p:cNvPicPr>
            <a:picLocks noChangeAspect="1"/>
          </p:cNvPicPr>
          <p:nvPr/>
        </p:nvPicPr>
        <p:blipFill>
          <a:blip r:embed="rId5"/>
          <a:srcRect l="22309" t="23958" r="43053" b="17708"/>
          <a:stretch>
            <a:fillRect/>
          </a:stretch>
        </p:blipFill>
        <p:spPr>
          <a:xfrm>
            <a:off x="11358579" y="3929054"/>
            <a:ext cx="5357850" cy="4429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57654" y="285716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WEB SCRAPPING</a:t>
            </a:r>
            <a:endParaRPr lang="en-US" sz="5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961301" y="-7988006"/>
            <a:ext cx="8885670" cy="8561391"/>
            <a:chOff x="0" y="0"/>
            <a:chExt cx="812800" cy="783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83137"/>
            </a:xfrm>
            <a:custGeom>
              <a:avLst/>
              <a:gdLst/>
              <a:ahLst/>
              <a:cxnLst/>
              <a:rect l="l" t="t" r="r" b="b"/>
              <a:pathLst>
                <a:path w="812800" h="783137">
                  <a:moveTo>
                    <a:pt x="812800" y="391569"/>
                  </a:moveTo>
                  <a:lnTo>
                    <a:pt x="609600" y="783137"/>
                  </a:lnTo>
                  <a:lnTo>
                    <a:pt x="203200" y="783137"/>
                  </a:lnTo>
                  <a:lnTo>
                    <a:pt x="0" y="39156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91569"/>
                  </a:lnTo>
                  <a:close/>
                </a:path>
              </a:pathLst>
            </a:custGeom>
            <a:gradFill rotWithShape="1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584200" cy="85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8"/>
                </a:lnSpc>
              </a:pPr>
              <a:endParaRPr>
                <a:latin typeface="Agency FB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594349" y="9553963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8" y="0"/>
                </a:lnTo>
                <a:lnTo>
                  <a:pt x="4958218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1ED34EB-44C9-4A64-0D52-C323312F1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9527894"/>
            <a:ext cx="2924584" cy="590633"/>
          </a:xfrm>
          <a:prstGeom prst="rect">
            <a:avLst/>
          </a:prstGeom>
        </p:spPr>
      </p:pic>
      <p:pic>
        <p:nvPicPr>
          <p:cNvPr id="11" name="Picture 10" descr="Screenshot (12).png"/>
          <p:cNvPicPr>
            <a:picLocks noChangeAspect="1"/>
          </p:cNvPicPr>
          <p:nvPr/>
        </p:nvPicPr>
        <p:blipFill>
          <a:blip r:embed="rId5"/>
          <a:srcRect l="7812" t="23958" r="7226" b="5208"/>
          <a:stretch>
            <a:fillRect/>
          </a:stretch>
        </p:blipFill>
        <p:spPr>
          <a:xfrm>
            <a:off x="1500135" y="1142972"/>
            <a:ext cx="15073418" cy="8286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86414" y="285716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RAW DATASET</a:t>
            </a:r>
            <a:endParaRPr lang="en-US" sz="5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956945" y="9042938"/>
            <a:ext cx="4958218" cy="124406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B00792F-DE75-63E5-1739-32CF0429E22E}"/>
              </a:ext>
            </a:extLst>
          </p:cNvPr>
          <p:cNvSpPr txBox="1"/>
          <p:nvPr/>
        </p:nvSpPr>
        <p:spPr>
          <a:xfrm>
            <a:off x="1294104" y="1714476"/>
            <a:ext cx="7849896" cy="8125299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indent="-285748"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Regex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helps eliminate unwanted symbols like @, #, %, ₹, * from scraped text data, keeping only meaningful values</a:t>
            </a: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Prices, ratings, and weights often come with text (e.g., ₹24,999, 7 kg). </a:t>
            </a: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Regex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used to extract only numbers for analysis.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Regex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removes unnecessary spaces, tabs, and newlines that appear due to HTML scraping.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Scraped data may contain HTML elements (&lt;div&gt;, &lt;span&gt;). </a:t>
            </a: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Regex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used to strip these tags and keep clean text.</a:t>
            </a:r>
          </a:p>
          <a:p>
            <a:pPr indent="-285748">
              <a:buFont typeface="Arial" pitchFamily="34" charset="0"/>
              <a:buChar char="•"/>
            </a:pPr>
            <a:endParaRPr lang="en-US" sz="29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285748">
              <a:buFont typeface="Arial" pitchFamily="34" charset="0"/>
              <a:buChar char="•"/>
            </a:pP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Unnecessary words like “Sponsored”, “Offer”, or “Limited Deal” can be removed using </a:t>
            </a:r>
            <a:r>
              <a:rPr lang="en-US" sz="29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regex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-based matching.</a:t>
            </a:r>
          </a:p>
        </p:txBody>
      </p:sp>
      <p:pic>
        <p:nvPicPr>
          <p:cNvPr id="7" name="Picture 6" descr="Screenshot (13).png"/>
          <p:cNvPicPr>
            <a:picLocks noChangeAspect="1"/>
          </p:cNvPicPr>
          <p:nvPr/>
        </p:nvPicPr>
        <p:blipFill>
          <a:blip r:embed="rId4"/>
          <a:srcRect l="7618" t="29897" r="35546" b="7216"/>
          <a:stretch>
            <a:fillRect/>
          </a:stretch>
        </p:blipFill>
        <p:spPr>
          <a:xfrm>
            <a:off x="10429885" y="1142974"/>
            <a:ext cx="6929486" cy="4357718"/>
          </a:xfrm>
          <a:prstGeom prst="rect">
            <a:avLst/>
          </a:prstGeom>
        </p:spPr>
      </p:pic>
      <p:pic>
        <p:nvPicPr>
          <p:cNvPr id="8" name="Picture 7" descr="Screenshot (14).png"/>
          <p:cNvPicPr>
            <a:picLocks noChangeAspect="1"/>
          </p:cNvPicPr>
          <p:nvPr/>
        </p:nvPicPr>
        <p:blipFill>
          <a:blip r:embed="rId5"/>
          <a:srcRect l="1953" t="15625" r="43554" b="15625"/>
          <a:stretch>
            <a:fillRect/>
          </a:stretch>
        </p:blipFill>
        <p:spPr>
          <a:xfrm>
            <a:off x="10501323" y="5572128"/>
            <a:ext cx="6643734" cy="47148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4250" y="571468"/>
            <a:ext cx="824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DATA CLEANING USING REGEX</a:t>
            </a:r>
            <a:endParaRPr lang="en-US" sz="40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6026</TotalTime>
  <Words>1773</Words>
  <Application>Microsoft Office PowerPoint</Application>
  <PresentationFormat>Custom</PresentationFormat>
  <Paragraphs>218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Heading Now 61-68</vt:lpstr>
      <vt:lpstr>Agency FB</vt:lpstr>
      <vt:lpstr>Times New Roman</vt:lpstr>
      <vt:lpstr>Book Antiqua</vt:lpstr>
      <vt:lpstr>Times New Roman MT</vt:lpstr>
      <vt:lpstr>Heading Now 61-68 Bold Italics</vt:lpstr>
      <vt:lpstr>Wingdings</vt:lpstr>
      <vt:lpstr>Aptos</vt:lpstr>
      <vt:lpstr>Wingdings 2</vt:lpstr>
      <vt:lpstr>Wingdings 3</vt:lpstr>
      <vt:lpstr>Lucida Sans</vt:lpstr>
      <vt:lpstr>Apex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 database</dc:title>
  <dc:creator>Mukthi Manohar</dc:creator>
  <cp:lastModifiedBy>Dell</cp:lastModifiedBy>
  <cp:revision>19</cp:revision>
  <dcterms:created xsi:type="dcterms:W3CDTF">2006-08-16T00:00:00Z</dcterms:created>
  <dcterms:modified xsi:type="dcterms:W3CDTF">2026-02-12T06:47:53Z</dcterms:modified>
  <dc:identifier>DAG84tNnXKM</dc:identifier>
</cp:coreProperties>
</file>